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8" r:id="rId3"/>
    <p:sldId id="279" r:id="rId4"/>
    <p:sldId id="277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81" r:id="rId15"/>
    <p:sldId id="282" r:id="rId16"/>
    <p:sldId id="263" r:id="rId17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C1A"/>
    <a:srgbClr val="00ADDC"/>
    <a:srgbClr val="3A3A3A"/>
    <a:srgbClr val="343434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1164A-3206-4F83-9ABD-F7C1FC855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02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D08EF3-06C4-464D-88C4-41991C937735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4AEDBB-CFD9-4A70-969E-F844AC674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23528" y="1088740"/>
            <a:ext cx="8496944" cy="468052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Десятый раздел Трудового кодекса Российской Федерации: </a:t>
            </a:r>
            <a:b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главные изменения</a:t>
            </a:r>
            <a:b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к Всемирному дню охраны труда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2906" y="109894"/>
            <a:ext cx="55493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Министерство труда, </a:t>
            </a:r>
          </a:p>
          <a:p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занятости и социального развития </a:t>
            </a:r>
          </a:p>
          <a:p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Архангельской области</a:t>
            </a:r>
          </a:p>
        </p:txBody>
      </p:sp>
      <p:pic>
        <p:nvPicPr>
          <p:cNvPr id="9" name="Picture 6" descr="http://s3-eu-west-1.amazonaws.com/press29/-cw/dvinaland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1075876" cy="114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473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2"/>
            <a:ext cx="7967600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ОБЯЗАННОСТИ РАБОТНИКА В ОБЛАСТИ ОХРАНЫ ТРУДА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32146" y="1124745"/>
            <a:ext cx="7982135" cy="720080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СОБЛЮДАТЬ ТРЕБОВАНИЯ ОХРАНЫ ТРУДА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208" y="1988840"/>
            <a:ext cx="3478820" cy="1292662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использовать производственное оборудование, инструменты, сырье и материалы, применять технологию</a:t>
            </a:r>
            <a:endParaRPr lang="ru-RU" b="1" dirty="0" smtClean="0">
              <a:solidFill>
                <a:srgbClr val="3A3A3A"/>
              </a:solidFill>
            </a:endParaRPr>
          </a:p>
          <a:p>
            <a:pPr algn="just"/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2094" y="1988840"/>
            <a:ext cx="3478820" cy="1292662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исправностью используемых оборудования и</a:t>
            </a:r>
            <a:r>
              <a:rPr lang="ru-RU" sz="15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инструментов </a:t>
            </a:r>
            <a:r>
              <a:rPr lang="ru-RU" sz="15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выполнения своей трудовой функции</a:t>
            </a:r>
          </a:p>
          <a:p>
            <a:pPr algn="just"/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2146" y="3429000"/>
            <a:ext cx="3478820" cy="12924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 правильно применять средства индивидуальной и коллективной защиты</a:t>
            </a:r>
            <a:endParaRPr lang="ru-RU" b="1" dirty="0" smtClean="0">
              <a:solidFill>
                <a:srgbClr val="3A3A3A"/>
              </a:solidFill>
            </a:endParaRPr>
          </a:p>
          <a:p>
            <a:pPr algn="just"/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35463" y="3429000"/>
            <a:ext cx="3478820" cy="24480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5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езамедлительно поставить в известность своего непосредственного руководителя о выявленных неисправностях используемых оборудования и инструментов, нарушениях применяемой технологии, несоответствии используемых сырья и материалов, приостановить работу до их устранения</a:t>
            </a:r>
            <a:endParaRPr lang="ru-RU" b="1" dirty="0" smtClean="0">
              <a:solidFill>
                <a:srgbClr val="3A3A3A"/>
              </a:solidFill>
            </a:endParaRPr>
          </a:p>
          <a:p>
            <a:pPr algn="just"/>
            <a:endParaRPr lang="ru-RU" dirty="0">
              <a:solidFill>
                <a:srgbClr val="3A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9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2"/>
            <a:ext cx="7967600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Глава 36. УПРАВЛЕНИЕ ОХРАНОЙ ТРУДА.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ПО ОХРАНЕ ТРУДА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32146" y="1052736"/>
            <a:ext cx="7982137" cy="1152127"/>
          </a:xfrm>
          <a:prstGeom prst="rect">
            <a:avLst/>
          </a:prstGeom>
          <a:solidFill>
            <a:schemeClr val="tx1">
              <a:lumMod val="75000"/>
              <a:alpha val="4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Обучение по охране труда – процесс получения работниками, в том числе руководителями организаций, а также работодателями – индивидуальными предпринимателями знаний, умений, навыков, позволяющих формировать и развивать необходимые компетенции с целью обеспечения безопасности труда, сохранения жизни и здоровья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27902" y="2215965"/>
            <a:ext cx="5310435" cy="24120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Инструктажи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охране </a:t>
            </a:r>
            <a:r>
              <a:rPr lang="ru-RU" sz="1400" b="1" kern="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pPr algn="just">
              <a:spcBef>
                <a:spcPts val="600"/>
              </a:spcBef>
            </a:pPr>
            <a:r>
              <a:rPr lang="ru-RU" sz="1400" b="1" kern="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тажировка на рабочем месте (для определенных категорий работников)</a:t>
            </a:r>
          </a:p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по охране в организациях, оказывающих услуги по проведению обучения по охране труда</a:t>
            </a:r>
          </a:p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по охране труда у работодателя</a:t>
            </a:r>
          </a:p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по оказанию первой помощи пострадавшим</a:t>
            </a:r>
          </a:p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по использованию (применению) средств индивидуальной защиты</a:t>
            </a:r>
          </a:p>
          <a:p>
            <a:pPr algn="just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151503" y="2367031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96280" y="3058407"/>
            <a:ext cx="1648169" cy="648072"/>
          </a:xfrm>
          <a:prstGeom prst="rect">
            <a:avLst/>
          </a:prstGeom>
          <a:solidFill>
            <a:srgbClr val="92D050">
              <a:alpha val="6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обучения по охране труда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151503" y="2701191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2169328" y="3163826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2151503" y="3670537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2141154" y="4232517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2141155" y="3965528"/>
            <a:ext cx="1009551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48144" y="4688872"/>
            <a:ext cx="8000398" cy="504000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обучения по охране труда и проверки знания требований охраны труда утверждается Правительством Российской Федерации</a:t>
            </a:r>
            <a:endParaRPr lang="ru-RU" sz="17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32809" y="5285128"/>
            <a:ext cx="1914447" cy="648072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</a:t>
            </a:r>
            <a:endParaRPr lang="ru-RU" sz="135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55776" y="5285128"/>
            <a:ext cx="1914447" cy="648072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Периодичность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572000" y="5285128"/>
            <a:ext cx="1914447" cy="648072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технологии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588950" y="5285128"/>
            <a:ext cx="1949387" cy="648072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реестра обучающих организаций и реестра обученных лиц </a:t>
            </a:r>
            <a:endParaRPr lang="ru-RU" sz="12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2"/>
            <a:ext cx="7967600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ОБЕСПЕЧЕНИЕ РАБОТНИКОВ СРЕДСТВАМИ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ИНДИВИДУАЛЬНОЙ ЗАЩИТЫ  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39413" y="1196752"/>
            <a:ext cx="7982137" cy="720080"/>
          </a:xfrm>
          <a:prstGeom prst="rect">
            <a:avLst/>
          </a:prstGeom>
          <a:solidFill>
            <a:schemeClr val="tx1">
              <a:lumMod val="75000"/>
              <a:alpha val="45000"/>
            </a:schemeClr>
          </a:soli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Установление Единых норм выдачи средств индивидуальной защиты и смывающих средств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2608" y="3070927"/>
            <a:ext cx="1727448" cy="648072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Вредных производственных факторов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71801" y="4365104"/>
            <a:ext cx="7967843" cy="1224136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целях обеспечения работников СИЗ работодатели вправе использовать типовые нормы, изданные в установленном порядке, до дня вступления в силу Закона, но не позднее 31.12.2024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9414" y="2132856"/>
            <a:ext cx="7982137" cy="720080"/>
          </a:xfrm>
          <a:prstGeom prst="rect">
            <a:avLst/>
          </a:prstGeom>
          <a:solidFill>
            <a:srgbClr val="92D050">
              <a:alpha val="67000"/>
            </a:srgbClr>
          </a:soli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Работник обеспечивается СИЗ в зависимости от: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49275" y="3070927"/>
            <a:ext cx="1727448" cy="648072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Опасностей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689522" y="3070927"/>
            <a:ext cx="1727448" cy="648072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Загрязнений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12196" y="3070927"/>
            <a:ext cx="1727448" cy="648072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Вредных производственных факторов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3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3511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3"/>
            <a:ext cx="7967600" cy="833899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деятельности в сфере охраны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всех НПА по охране труда (изменения,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овые НПА)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494641" y="1628800"/>
            <a:ext cx="8092631" cy="4030196"/>
            <a:chOff x="1439540" y="1575154"/>
            <a:chExt cx="7161823" cy="2777444"/>
          </a:xfrm>
        </p:grpSpPr>
        <p:sp>
          <p:nvSpPr>
            <p:cNvPr id="18" name="Полилиния 17"/>
            <p:cNvSpPr/>
            <p:nvPr/>
          </p:nvSpPr>
          <p:spPr>
            <a:xfrm>
              <a:off x="2126461" y="1575154"/>
              <a:ext cx="6410309" cy="844438"/>
            </a:xfrm>
            <a:custGeom>
              <a:avLst/>
              <a:gdLst>
                <a:gd name="connsiteX0" fmla="*/ 0 w 5650467"/>
                <a:gd name="connsiteY0" fmla="*/ 0 h 1128583"/>
                <a:gd name="connsiteX1" fmla="*/ 5086176 w 5650467"/>
                <a:gd name="connsiteY1" fmla="*/ 0 h 1128583"/>
                <a:gd name="connsiteX2" fmla="*/ 5650467 w 5650467"/>
                <a:gd name="connsiteY2" fmla="*/ 564292 h 1128583"/>
                <a:gd name="connsiteX3" fmla="*/ 5086176 w 5650467"/>
                <a:gd name="connsiteY3" fmla="*/ 1128583 h 1128583"/>
                <a:gd name="connsiteX4" fmla="*/ 0 w 5650467"/>
                <a:gd name="connsiteY4" fmla="*/ 1128583 h 1128583"/>
                <a:gd name="connsiteX5" fmla="*/ 0 w 5650467"/>
                <a:gd name="connsiteY5" fmla="*/ 0 h 112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50467" h="1128583">
                  <a:moveTo>
                    <a:pt x="5650467" y="1128582"/>
                  </a:moveTo>
                  <a:lnTo>
                    <a:pt x="564291" y="1128582"/>
                  </a:lnTo>
                  <a:lnTo>
                    <a:pt x="0" y="564291"/>
                  </a:lnTo>
                  <a:lnTo>
                    <a:pt x="564291" y="1"/>
                  </a:lnTo>
                  <a:lnTo>
                    <a:pt x="5650467" y="1"/>
                  </a:lnTo>
                  <a:lnTo>
                    <a:pt x="5650467" y="1128582"/>
                  </a:lnTo>
                  <a:close/>
                </a:path>
              </a:pathLst>
            </a:custGeom>
            <a:solidFill>
              <a:schemeClr val="accent1">
                <a:hueOff val="0"/>
                <a:satOff val="0"/>
                <a:lumOff val="0"/>
                <a:alpha val="22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822" tIns="80011" rIns="149352" bIns="80011" numCol="1" spcCol="1270" anchor="ctr" anchorCtr="0">
              <a:noAutofit/>
            </a:bodyPr>
            <a:lstStyle/>
            <a:p>
              <a:pPr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1439540" y="1728664"/>
              <a:ext cx="647299" cy="537416"/>
            </a:xfrm>
            <a:prstGeom prst="ellipse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2191270" y="2555041"/>
              <a:ext cx="6410093" cy="856235"/>
            </a:xfrm>
            <a:custGeom>
              <a:avLst/>
              <a:gdLst>
                <a:gd name="connsiteX0" fmla="*/ 0 w 5650467"/>
                <a:gd name="connsiteY0" fmla="*/ 0 h 1128583"/>
                <a:gd name="connsiteX1" fmla="*/ 5086176 w 5650467"/>
                <a:gd name="connsiteY1" fmla="*/ 0 h 1128583"/>
                <a:gd name="connsiteX2" fmla="*/ 5650467 w 5650467"/>
                <a:gd name="connsiteY2" fmla="*/ 564292 h 1128583"/>
                <a:gd name="connsiteX3" fmla="*/ 5086176 w 5650467"/>
                <a:gd name="connsiteY3" fmla="*/ 1128583 h 1128583"/>
                <a:gd name="connsiteX4" fmla="*/ 0 w 5650467"/>
                <a:gd name="connsiteY4" fmla="*/ 1128583 h 1128583"/>
                <a:gd name="connsiteX5" fmla="*/ 0 w 5650467"/>
                <a:gd name="connsiteY5" fmla="*/ 0 h 112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50467" h="1128583">
                  <a:moveTo>
                    <a:pt x="5650467" y="1128582"/>
                  </a:moveTo>
                  <a:lnTo>
                    <a:pt x="564291" y="1128582"/>
                  </a:lnTo>
                  <a:lnTo>
                    <a:pt x="0" y="564291"/>
                  </a:lnTo>
                  <a:lnTo>
                    <a:pt x="564291" y="1"/>
                  </a:lnTo>
                  <a:lnTo>
                    <a:pt x="5650467" y="1"/>
                  </a:lnTo>
                  <a:lnTo>
                    <a:pt x="5650467" y="1128582"/>
                  </a:lnTo>
                  <a:close/>
                </a:path>
              </a:pathLst>
            </a:custGeom>
            <a:solidFill>
              <a:schemeClr val="accent1">
                <a:hueOff val="0"/>
                <a:satOff val="0"/>
                <a:lumOff val="0"/>
                <a:alpha val="23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822" tIns="80011" rIns="149352" bIns="80010" numCol="1" spcCol="1270" anchor="ctr" anchorCtr="0">
              <a:noAutofit/>
            </a:bodyPr>
            <a:lstStyle/>
            <a:p>
              <a:pPr lvl="0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kern="1200" dirty="0"/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191270" y="3534926"/>
              <a:ext cx="6410093" cy="817672"/>
            </a:xfrm>
            <a:custGeom>
              <a:avLst/>
              <a:gdLst>
                <a:gd name="connsiteX0" fmla="*/ 0 w 5650467"/>
                <a:gd name="connsiteY0" fmla="*/ 0 h 1128583"/>
                <a:gd name="connsiteX1" fmla="*/ 5086176 w 5650467"/>
                <a:gd name="connsiteY1" fmla="*/ 0 h 1128583"/>
                <a:gd name="connsiteX2" fmla="*/ 5650467 w 5650467"/>
                <a:gd name="connsiteY2" fmla="*/ 564292 h 1128583"/>
                <a:gd name="connsiteX3" fmla="*/ 5086176 w 5650467"/>
                <a:gd name="connsiteY3" fmla="*/ 1128583 h 1128583"/>
                <a:gd name="connsiteX4" fmla="*/ 0 w 5650467"/>
                <a:gd name="connsiteY4" fmla="*/ 1128583 h 1128583"/>
                <a:gd name="connsiteX5" fmla="*/ 0 w 5650467"/>
                <a:gd name="connsiteY5" fmla="*/ 0 h 112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50467" h="1128583">
                  <a:moveTo>
                    <a:pt x="5650467" y="1128582"/>
                  </a:moveTo>
                  <a:lnTo>
                    <a:pt x="564291" y="1128582"/>
                  </a:lnTo>
                  <a:lnTo>
                    <a:pt x="0" y="564291"/>
                  </a:lnTo>
                  <a:lnTo>
                    <a:pt x="564291" y="1"/>
                  </a:lnTo>
                  <a:lnTo>
                    <a:pt x="5650467" y="1"/>
                  </a:lnTo>
                  <a:lnTo>
                    <a:pt x="5650467" y="1128582"/>
                  </a:lnTo>
                  <a:close/>
                </a:path>
              </a:pathLst>
            </a:custGeom>
            <a:solidFill>
              <a:schemeClr val="accent1">
                <a:hueOff val="0"/>
                <a:satOff val="0"/>
                <a:lumOff val="0"/>
                <a:alpha val="22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9822" tIns="80011" rIns="149352" bIns="80010" numCol="1" spcCol="1270" anchor="ctr" anchorCtr="0">
              <a:noAutofit/>
            </a:bodyPr>
            <a:lstStyle/>
            <a:p>
              <a:pPr lvl="0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kern="1200" dirty="0"/>
            </a:p>
          </p:txBody>
        </p:sp>
      </p:grpSp>
      <p:sp>
        <p:nvSpPr>
          <p:cNvPr id="24" name="Овал 23"/>
          <p:cNvSpPr/>
          <p:nvPr/>
        </p:nvSpPr>
        <p:spPr>
          <a:xfrm>
            <a:off x="563799" y="3276280"/>
            <a:ext cx="720000" cy="7200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Овал 24"/>
          <p:cNvSpPr/>
          <p:nvPr/>
        </p:nvSpPr>
        <p:spPr>
          <a:xfrm>
            <a:off x="563799" y="4705756"/>
            <a:ext cx="720000" cy="720000"/>
          </a:xfrm>
          <a:prstGeom prst="ellipse">
            <a:avLst/>
          </a:prstGeom>
          <a:blipFill rotWithShape="0">
            <a:blip r:embed="rId2" cstate="print"/>
            <a:stretch>
              <a:fillRect/>
            </a:stretch>
          </a:blip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Прямоугольник 1"/>
          <p:cNvSpPr/>
          <p:nvPr/>
        </p:nvSpPr>
        <p:spPr>
          <a:xfrm>
            <a:off x="2339752" y="3008885"/>
            <a:ext cx="6129064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систем управления охраной труда </a:t>
            </a:r>
          </a:p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основе оценки  опасностей и управления профессиональными рисками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4012" y="1667639"/>
            <a:ext cx="592240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актуализации комплекта нормативных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правовых по охране труда.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локальных НПА.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Внеочередная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знаний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охране труда работников организаций.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46412" y="4472517"/>
            <a:ext cx="592240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Информационное обеспечение кампании в поддержку концепции «Нулевого травматизма»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«месячника по охране труда» в организациях и на муниципальном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уровне                                                  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 охраны труда в Архангельской области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1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9" name="Object 5"/>
          <p:cNvGraphicFramePr>
            <a:graphicFrameLocks noGrp="1" noChangeAspect="1"/>
          </p:cNvGraphicFramePr>
          <p:nvPr>
            <p:ph/>
            <p:extLst/>
          </p:nvPr>
        </p:nvGraphicFramePr>
        <p:xfrm>
          <a:off x="1" y="6531"/>
          <a:ext cx="1907704" cy="1744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Image" r:id="rId3" imgW="20584127" imgH="19441270" progId="Photoshop.Image.11">
                  <p:embed/>
                </p:oleObj>
              </mc:Choice>
              <mc:Fallback>
                <p:oleObj name="Image" r:id="rId3" imgW="20584127" imgH="19441270" progId="Photoshop.Image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6531"/>
                        <a:ext cx="1907704" cy="17446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835696" y="116632"/>
            <a:ext cx="7200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/>
              <a:t>Международный день памяти рабочих, погибших или получивших травмы </a:t>
            </a:r>
            <a:r>
              <a:rPr lang="ru-RU" altLang="ru-RU" sz="3200" b="1" dirty="0" smtClean="0"/>
              <a:t>на </a:t>
            </a:r>
            <a:r>
              <a:rPr lang="ru-RU" altLang="ru-RU" sz="3200" b="1" dirty="0"/>
              <a:t>работе</a:t>
            </a:r>
          </a:p>
        </p:txBody>
      </p:sp>
      <p:pic>
        <p:nvPicPr>
          <p:cNvPr id="6153" name="Picture 9" descr="https://www.kubzan.ru/cms_data/usercontent/czneditor/%D1%86%D0%B7%D0%BD%20%D0%BA%D1%80%D1%8B%D0%BC%D1%81%D0%BA%D0%BE%D0%B3%D0%BE%20%D1%80%D0%B0%D0%B9%D0%BE%D0%BD%D0%B0/%D0%BE%D1%85%D1%80%D0%B0%D0%BD%D0%B0%20%D1%82%D1%80%D1%83%D0%B4%D0%B0/%D0%B2%D0%B4%D0%BE%D1%8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0699"/>
            <a:ext cx="9143999" cy="506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0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95536" y="3933056"/>
            <a:ext cx="8204448" cy="25202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эти дни устраиваются: 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ъезды, совещания, семинары для специалистов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охране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 </a:t>
            </a:r>
          </a:p>
          <a:p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флешмобы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научные и практические конференции, семинары и симпозиумы; занятия по повышению культуры безопасности; тренинги; выставки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презентации; награждение лучших работников и т. д. 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большинство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мероприятий носит просветительский и информационный характер и призвано привлечь внимание к проблемам безопасности труда,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необходимости улучшения его условий, повышения общей культуры трудовой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44624"/>
            <a:ext cx="6408712" cy="151216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проводимые во Всемирный день охраны труда – 28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апреля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Тема Всемирного дня охраны труда в 2022 году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         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«Общими усилиями сформировать позитивную культуру охраны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труда»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1628800"/>
            <a:ext cx="8424936" cy="2160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anchor="ctr"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преддверии праздника в России проходит Всероссийская неделя охраны труда с 25 по 29 апреля (ВНОТ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ru-RU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главные задачи ВНОТ-2022 – совершенствование системы государственного управления охраной труда, популяризация современных технологий в сфере обеспечения сохранения жизни и здоровья работников, демонстрация успешных мировых и отечественных проектов и практик в области охраны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spcAft>
                <a:spcPts val="600"/>
              </a:spcAft>
            </a:pPr>
            <a:endParaRPr lang="ru-RU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71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4355976" cy="5949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2483768" y="0"/>
            <a:ext cx="5760640" cy="5949280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10800000">
            <a:off x="1979712" y="0"/>
            <a:ext cx="5760640" cy="5949280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052736"/>
            <a:ext cx="5184576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rial" pitchFamily="34" charset="0"/>
              </a:rPr>
              <a:t>СПАСИБО</a:t>
            </a:r>
            <a:b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rial" pitchFamily="34" charset="0"/>
              </a:rPr>
            </a:br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rial" pitchFamily="34" charset="0"/>
              </a:rPr>
              <a:t>ЗА</a:t>
            </a:r>
          </a:p>
          <a:p>
            <a:pPr algn="ctr"/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cs typeface="Arial" pitchFamily="34" charset="0"/>
              </a:rPr>
              <a:t>ВНИМАНИЕ!</a:t>
            </a:r>
            <a:endParaRPr lang="ru-RU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3511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3"/>
            <a:ext cx="7967600" cy="833899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Действующая система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управления охраной труда на всех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уровнях  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основном построена на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РЕАКТИВНОМ принципе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9413" y="1268760"/>
            <a:ext cx="7982137" cy="576064"/>
          </a:xfrm>
          <a:prstGeom prst="rect">
            <a:avLst/>
          </a:prstGeom>
          <a:solidFill>
            <a:schemeClr val="tx1">
              <a:lumMod val="75000"/>
              <a:alpha val="4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 ПЕРЕХОД В СФЕРЕ ОХРАНЫ ТРУДА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1801" y="1916832"/>
            <a:ext cx="3376800" cy="936104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РЕАГИРОВАНИЯ НА СЛУЧИВШЕЕСЯ СОБЫТИЕ</a:t>
            </a:r>
            <a:endParaRPr lang="ru-RU" sz="16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212805" y="1916832"/>
            <a:ext cx="3301478" cy="936104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ЕГО ПРЕДОТВРАЩЕНИЮ</a:t>
            </a:r>
            <a:endParaRPr lang="ru-RU" sz="16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4031940" y="2178572"/>
            <a:ext cx="108012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79067" y="2905311"/>
            <a:ext cx="7942483" cy="504000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СРАВНЕНИЕ ДВУХ КОНЦЕПЦИЙ</a:t>
            </a:r>
          </a:p>
          <a:p>
            <a:r>
              <a:rPr lang="ru-RU" sz="175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Действующая:                                             Предлагаемая:   </a:t>
            </a:r>
            <a:endParaRPr lang="ru-RU" sz="17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71055" y="3410942"/>
            <a:ext cx="4100945" cy="2538337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Реактивный подход</a:t>
            </a: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(работа на устранение только поверхностных причин, которые УЖЕ привели к происшествию)</a:t>
            </a:r>
          </a:p>
          <a:p>
            <a:endParaRPr lang="ru-RU" sz="135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– формально соблюсти нормативные требования, которые довольно сложные, не всегда учитывающие специфику, громоздкие</a:t>
            </a:r>
          </a:p>
          <a:p>
            <a:endParaRPr lang="ru-RU" sz="135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– на линейных руководителях и специалистах по охране труда, акцент делается на обязанностях и санкциях за их нарушение. Работник при этом – реципиент защитных мер</a:t>
            </a:r>
            <a:endParaRPr lang="ru-RU" sz="135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530483" y="3410942"/>
            <a:ext cx="4100945" cy="2538337"/>
          </a:xfrm>
          <a:prstGeom prst="rect">
            <a:avLst/>
          </a:prstGeom>
          <a:solidFill>
            <a:schemeClr val="tx2">
              <a:lumMod val="75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Превентивный подход</a:t>
            </a: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(заблаговременное системное выявление опасностей и снижение профессионального риска для жизни и здоровья работников)</a:t>
            </a:r>
          </a:p>
          <a:p>
            <a:endParaRPr lang="ru-RU" sz="135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– системное выявление опасностей и снижение профессионального риска для жизни и здоровья работников</a:t>
            </a:r>
          </a:p>
          <a:p>
            <a:endParaRPr lang="ru-RU" sz="135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Информированность и вовлеченность ВСЕГО персонала (включая работника) в обеспечение безопасности на производстве</a:t>
            </a:r>
            <a:endParaRPr lang="ru-RU" sz="135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0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3511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3842" y="362853"/>
            <a:ext cx="8384621" cy="833899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02.07.2021 № 311-ФЗ «О внесении изменений в Трудовой кодекс Российской Федерации»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3949" y="1340768"/>
            <a:ext cx="7405742" cy="1008112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профилактической и предупредительной модели управления охраной труда в целях обеспечения безопасности работников на производстве, повышение уровня культуры безопасного труда, структурирование основных процедур управления охраной труда у работодателя с уточнением прав и обязанностей субъектов трудовых отношений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5450" y="3645024"/>
            <a:ext cx="7424241" cy="1296144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существующего подхода в реализации защитных мер посредством перехода от существующего порядка предоставления средств индивидуальной защиты в зависимости от наименования профессии (должности) занятого на конкретном рабочем месте работника (списочный подход), к обеспечению </a:t>
            </a:r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индивидуальной защиты в зависимости от имеющихся на рабочем месте вредных производственных факторов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4853" y="5013176"/>
            <a:ext cx="7414838" cy="936104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процедуры расследования и учета несчастных случаев на производстве, а также осуществления работодателем самостоятельно учета и рассмотрения обстоятельств и причин, приводящих к возникновению микроповреждений (микротравм) работников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3842" y="2984376"/>
            <a:ext cx="7415849" cy="588640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управления профессиональными рисками в систему управления охраной труда как одной из наиболее эффективных технологий в указанной сфере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65899" y="2420888"/>
            <a:ext cx="7413792" cy="504056"/>
          </a:xfrm>
          <a:prstGeom prst="rect">
            <a:avLst/>
          </a:prstGeom>
          <a:solidFill>
            <a:srgbClr val="92D05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защиты прав работников на труд в условиях, отвечающих требованиям охраны труда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47230" y="1340768"/>
            <a:ext cx="901233" cy="4608512"/>
          </a:xfrm>
          <a:prstGeom prst="rect">
            <a:avLst/>
          </a:prstGeom>
          <a:solidFill>
            <a:schemeClr val="accent1"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Вступил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силу с 1 марта 2022 г.</a:t>
            </a:r>
          </a:p>
        </p:txBody>
      </p:sp>
    </p:spTree>
    <p:extLst>
      <p:ext uri="{BB962C8B-B14F-4D97-AF65-F5344CB8AC3E}">
        <p14:creationId xmlns:p14="http://schemas.microsoft.com/office/powerpoint/2010/main" val="127298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51520" y="362853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 ИЮЛЯ 2021 Г. № 311-ФЗ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«О ВНЕСЕНИИ ИЗМЕНЕНИЙ В ТРУДОВОЙ КОДЕКС РОССИЙСКОЙ ФЕДЕРАЦИИ»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3470" y="2708920"/>
            <a:ext cx="2664000" cy="1354217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3A3A3A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Глава 33. 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Общие положения</a:t>
            </a:r>
            <a:endParaRPr lang="en-US" sz="14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8563" y="1406735"/>
            <a:ext cx="4536504" cy="55375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Вступил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силу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1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2022 года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28655" y="2060848"/>
            <a:ext cx="8286690" cy="553752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 РАЗДЕЛ «ОХРАНА ТРУДА» (новая структура и редакция)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75101" y="2708920"/>
            <a:ext cx="2664000" cy="13536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srgbClr val="3A3A3A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Глава 34. 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Государственное управление охраной труда и требования охраны труда</a:t>
            </a:r>
            <a:endParaRPr lang="en-US" sz="14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7481" y="2735213"/>
            <a:ext cx="2664000" cy="13536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ru-RU" sz="1400" dirty="0" smtClean="0">
              <a:solidFill>
                <a:srgbClr val="3A3A3A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Глава 35. 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Права и обязанности работодателя и работника в области охраны труда</a:t>
            </a:r>
            <a:endParaRPr lang="en-US" sz="14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16012" y="4340775"/>
            <a:ext cx="2664000" cy="1354217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3A3A3A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Глава 36. 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Управление охраной труда</a:t>
            </a:r>
            <a:endParaRPr lang="en-US" sz="14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32040" y="4341392"/>
            <a:ext cx="2664000" cy="13536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Глава 36.1. 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</a:rPr>
              <a:t>Расследование, оформление (рассмотрение), учет микроповреждений (микротравм), несчастных случаев)</a:t>
            </a:r>
            <a:endParaRPr lang="en-US" sz="14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010704"/>
            <a:ext cx="2232248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3A3A3A"/>
                </a:solidFill>
              </a:rPr>
              <a:t>3 статьи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470691" y="4010704"/>
            <a:ext cx="2232248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A3A3A"/>
                </a:solidFill>
              </a:rPr>
              <a:t>7 статей</a:t>
            </a:r>
            <a:endParaRPr lang="ru-RU" sz="1400" dirty="0">
              <a:solidFill>
                <a:srgbClr val="3A3A3A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95265" y="4004283"/>
            <a:ext cx="2232248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A3A3A"/>
                </a:solidFill>
              </a:rPr>
              <a:t>8 статей</a:t>
            </a:r>
            <a:endParaRPr lang="ru-RU" sz="1400" dirty="0">
              <a:solidFill>
                <a:srgbClr val="3A3A3A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19806" y="5694992"/>
            <a:ext cx="2232248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A3A3A"/>
                </a:solidFill>
              </a:rPr>
              <a:t>9 статей</a:t>
            </a:r>
            <a:endParaRPr lang="ru-RU" sz="1400" dirty="0">
              <a:solidFill>
                <a:srgbClr val="3A3A3A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155574" y="5694992"/>
            <a:ext cx="2232248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3A3A3A"/>
                </a:solidFill>
              </a:rPr>
              <a:t>11 статей</a:t>
            </a:r>
            <a:endParaRPr lang="ru-RU" sz="1400" dirty="0">
              <a:solidFill>
                <a:srgbClr val="3A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8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4794" y="2348880"/>
            <a:ext cx="4063060" cy="11160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 smtClean="0">
                <a:solidFill>
                  <a:srgbClr val="3A3A3A"/>
                </a:solidFill>
              </a:rPr>
              <a:t>систематическая реализация работодателем мероприятий по улучшению условий труда, включая снижение уровней профессиональных рисков или недопущения повышения их уровней, с соблюдением приоритетности реализации таких мероприятий</a:t>
            </a:r>
            <a:endParaRPr lang="en-US" sz="125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7441" y="394710"/>
            <a:ext cx="5460826" cy="596846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ПРИНЦИПЫ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33. ОБЩИЕ ПОЛОЖЕНИЯ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44886" y="1556792"/>
            <a:ext cx="4072968" cy="72008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ПРЕДУПРЕЖДЕНИЯ И ПРОФИЛАКТИКИ ОПАСНОСТЕЙ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9552" y="1063894"/>
            <a:ext cx="5436604" cy="420891"/>
          </a:xfrm>
          <a:prstGeom prst="rect">
            <a:avLst/>
          </a:prstGeom>
          <a:solidFill>
            <a:schemeClr val="tx1">
              <a:lumMod val="8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ВВОДИТСЯ ДВА ОСНОВНЫХ ПРИНЦИПА</a:t>
            </a:r>
            <a:endParaRPr lang="ru-RU" sz="16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80012" y="1558273"/>
            <a:ext cx="4053421" cy="718599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МИНИМИЗАЦИИ ПОВРЕЖДЕНИЙ ЗДОРОВЬЯ РАБОТНИКОВ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527" y="3516371"/>
            <a:ext cx="4061419" cy="8280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 smtClean="0">
                <a:solidFill>
                  <a:srgbClr val="3A3A3A"/>
                </a:solidFill>
              </a:rPr>
              <a:t>приоритетность реализации мероприятий по улучшению условий и охраны труда устанавливается в примерном перечне ежегодно реализуемых работодателем мероприятий (часть 3 статьи 225 ТК РФ</a:t>
            </a:r>
            <a:r>
              <a:rPr lang="ru-RU" sz="1300" b="1" dirty="0" smtClean="0">
                <a:solidFill>
                  <a:srgbClr val="3A3A3A"/>
                </a:solidFill>
              </a:rPr>
              <a:t>)</a:t>
            </a:r>
            <a:endParaRPr lang="en-US" sz="13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353613" y="3375817"/>
            <a:ext cx="219602" cy="2178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680012" y="2348880"/>
            <a:ext cx="4017417" cy="11160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solidFill>
                  <a:srgbClr val="3A3A3A"/>
                </a:solidFill>
              </a:rPr>
              <a:t>работодателем должны быть предусмотрены меры, обеспечивающие постоянную готовность к локализации (минимизации) и ликвидации последствий реализации профессиональных рисков</a:t>
            </a:r>
            <a:endParaRPr lang="en-US" sz="1300" b="1" dirty="0" smtClean="0">
              <a:solidFill>
                <a:srgbClr val="3A3A3A"/>
              </a:solidFill>
            </a:endParaRPr>
          </a:p>
          <a:p>
            <a:endParaRPr lang="ru-RU" b="1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403648" y="4442979"/>
            <a:ext cx="6624736" cy="66885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ПРИНЦИПЫ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Главы 34. ГОСУДАРСТВЕННОЕ УПРАВЛЕНИЕ ОХРАНОЙ ТРУДА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1189" y="5229200"/>
            <a:ext cx="4063060" cy="7200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>
                <a:solidFill>
                  <a:srgbClr val="3A3A3A"/>
                </a:solidFill>
              </a:rPr>
              <a:t>1. Вводится единая структура подзаконных нормативных актов, содержащих государственные нормативные требования охраны труда</a:t>
            </a:r>
            <a:endParaRPr lang="en-US" sz="1250" b="1" dirty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8024" y="5229200"/>
            <a:ext cx="4063060" cy="720000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 smtClean="0">
                <a:solidFill>
                  <a:srgbClr val="3A3A3A"/>
                </a:solidFill>
              </a:rPr>
              <a:t>2. Расширяется круг субъектов, которые могут обратиться за государственной экспертизой условий труда (ГЗУТ) и типизируются формы документов ГОУТ</a:t>
            </a:r>
            <a:endParaRPr lang="en-US" sz="1250" b="1" dirty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68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1699" y="355223"/>
            <a:ext cx="7272808" cy="730034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Главы 35. ПРАВА И ОБЯЗАННОСТИ РАБОТОДАТЕЛЯ И РАБОТНИКА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ОБЛАСТИ ОХРАНЫ ТРУДА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44886" y="1148200"/>
            <a:ext cx="2614946" cy="1152128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по обеспечению безопасных условий и охраны труда возлагаются на работодателя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63888" y="1148200"/>
            <a:ext cx="5241553" cy="1152128"/>
          </a:xfrm>
          <a:prstGeom prst="rect">
            <a:avLst/>
          </a:prstGeom>
          <a:solidFill>
            <a:srgbClr val="92D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30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обязан создать безопасные условия труда, исходя из:</a:t>
            </a:r>
          </a:p>
          <a:p>
            <a:pPr marL="285750" indent="-285750" algn="just">
              <a:buFontTx/>
              <a:buChar char="-"/>
            </a:pPr>
            <a:r>
              <a:rPr lang="ru-RU" sz="12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комплексной оценки технического и организационного уровня рабочего места;</a:t>
            </a:r>
          </a:p>
          <a:p>
            <a:pPr marL="285750" indent="-285750" algn="just">
              <a:buFontTx/>
              <a:buChar char="-"/>
            </a:pPr>
            <a:r>
              <a:rPr lang="ru-RU" sz="125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факторов производственной среды и трудового процесса, которые могут вызвать повреждения здоровья работников</a:t>
            </a:r>
          </a:p>
          <a:p>
            <a:pPr algn="ctr"/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6795" y="2406073"/>
            <a:ext cx="4251357" cy="1728000"/>
          </a:xfrm>
          <a:prstGeom prst="rect">
            <a:avLst/>
          </a:prstGeom>
          <a:solidFill>
            <a:srgbClr val="00ADDC">
              <a:alpha val="32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3A3A3A"/>
                </a:solidFill>
              </a:rPr>
              <a:t>При производстве работ (оказании услуг) на территории, находящейся под контролем другого работодателя (иного лица), работодатель, осуществляющий производство работ (оказание услуг), обязан перед началом производства работ (оказания услуг) согласовать с другим работодателем (иным лицом) мероприятия по предотвращению случаев повреждения здоровья работников, в том числе работников сторонних организаций, производящих работы (оказывающих услуги) на данной территории</a:t>
            </a:r>
            <a:endParaRPr lang="en-US" sz="1200" b="1" dirty="0" smtClean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3000" y="2665273"/>
            <a:ext cx="3802441" cy="12096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3A3A3A"/>
                </a:solidFill>
              </a:rPr>
              <a:t>Примерный перечень мероприятий по предотвращению случаев повреждения здоровья работников утверждается Минтрудом России с учетом мнения РТК</a:t>
            </a:r>
            <a:endParaRPr lang="en-US" sz="1500" b="1" dirty="0" smtClean="0">
              <a:solidFill>
                <a:srgbClr val="3A3A3A"/>
              </a:solidFill>
            </a:endParaRPr>
          </a:p>
          <a:p>
            <a:endParaRPr lang="ru-RU" b="1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331640" y="4196812"/>
            <a:ext cx="6984775" cy="504056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Рассмотрение причин и обстоятельств событий, приведших к возникновению микроповреждений (микротравм)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5725" y="4759727"/>
            <a:ext cx="3712642" cy="684000"/>
          </a:xfrm>
          <a:prstGeom prst="rect">
            <a:avLst/>
          </a:prstGeom>
          <a:solidFill>
            <a:srgbClr val="00ADDC">
              <a:alpha val="32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50" b="1" dirty="0" smtClean="0">
                <a:solidFill>
                  <a:srgbClr val="3A3A3A"/>
                </a:solidFill>
              </a:rPr>
              <a:t>Систематическое выявление опасностей и профессиональных рисков, их регулярный анализ и оценка</a:t>
            </a:r>
            <a:endParaRPr lang="en-US" sz="1250" b="1" dirty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12735" y="4761152"/>
            <a:ext cx="4423100" cy="756000"/>
          </a:xfrm>
          <a:prstGeom prst="rect">
            <a:avLst/>
          </a:prstGeom>
          <a:solidFill>
            <a:srgbClr val="00ADDC">
              <a:alpha val="32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3A3A3A"/>
                </a:solidFill>
              </a:rPr>
              <a:t>Разработка мер, направленных на обеспечение безопасных условий и охраны труда, оценку уровня профессиональных рисков перед вводом в эксплуатацию производственных объектов вновь организованных рабочих мест</a:t>
            </a:r>
            <a:endParaRPr lang="en-US" sz="1200" b="1" dirty="0">
              <a:solidFill>
                <a:srgbClr val="3A3A3A"/>
              </a:solidFill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3059832" y="1602508"/>
            <a:ext cx="576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632503" y="3027757"/>
            <a:ext cx="45926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849121" y="5757532"/>
            <a:ext cx="3677965" cy="23055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ОБЯЗАННОСТИ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488441" y="5481152"/>
            <a:ext cx="914400" cy="25210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5571289" y="5534889"/>
            <a:ext cx="615724" cy="192291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72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62852"/>
            <a:ext cx="7272808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ПРАВА РАБОТОДАТЕЛЯ В ОБЛАСТИ ОХРАНЫ ТРУДА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44886" y="1148199"/>
            <a:ext cx="3911090" cy="2121873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в целях контроля за безопасностью производства работ приборы, устройства, оборудование и (или) комплексы (системы) приборов, устройств, оборудования, обеспечивающих дистанционную видео-, аудио- или иную фиксацию процессов производства работ, обеспечивать хранение полученной информации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655" y="3501008"/>
            <a:ext cx="2656115" cy="1723549"/>
          </a:xfrm>
          <a:prstGeom prst="rect">
            <a:avLst/>
          </a:prstGeom>
          <a:solidFill>
            <a:srgbClr val="00ADDC">
              <a:alpha val="13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</a:t>
            </a:r>
            <a:r>
              <a:rPr lang="ru-RU" sz="14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проинформировать работника об использовании такого оборудования</a:t>
            </a:r>
            <a:endParaRPr lang="en-US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01396" y="1148199"/>
            <a:ext cx="3911090" cy="2121873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Вести электронный документооборот</a:t>
            </a:r>
          </a:p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охраны труда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25206" y="3717032"/>
            <a:ext cx="3911090" cy="2121873"/>
          </a:xfrm>
          <a:prstGeom prst="rect">
            <a:avLst/>
          </a:prstGeom>
          <a:solidFill>
            <a:srgbClr val="00ADDC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дистанционный доступ к наблюдению за безопасным производством работ, а также к базам электронных документов работодателя в области охраны труда </a:t>
            </a:r>
            <a:r>
              <a:rPr lang="ru-RU" sz="1400" b="1" dirty="0" err="1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Роструду</a:t>
            </a:r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его территориальным органам (государственным инспекциям труда в субъектах Российской Федерации)</a:t>
            </a:r>
            <a:endParaRPr lang="ru-RU" sz="14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>
            <a:endCxn id="33" idx="0"/>
          </p:cNvCxnSpPr>
          <p:nvPr/>
        </p:nvCxnSpPr>
        <p:spPr>
          <a:xfrm>
            <a:off x="1756713" y="3270072"/>
            <a:ext cx="0" cy="23093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41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2"/>
            <a:ext cx="7967600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 РАБОТНИКА НА ПОЛУЧЕНИЕ ИНФОРМАЦИИ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УСЛОВИЯХ И ОХРАНЕ ТРУДА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46374" y="2780928"/>
            <a:ext cx="2768217" cy="1846659"/>
          </a:xfrm>
          <a:prstGeom prst="rect">
            <a:avLst/>
          </a:prstGeom>
          <a:solidFill>
            <a:srgbClr val="00ADDC">
              <a:alpha val="13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12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НЕЗАМЕДЛИТЕЛЬНО проинформировать работника </a:t>
            </a:r>
            <a:r>
              <a:rPr lang="ru-RU" sz="12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2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отнесении условий труда на его рабочем месте по результатам специальной оценки условий труда к опасному классу условий труда</a:t>
            </a:r>
            <a:endParaRPr lang="en-US" sz="12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1017039"/>
            <a:ext cx="6264696" cy="510824"/>
          </a:xfrm>
          <a:prstGeom prst="rect">
            <a:avLst/>
          </a:prstGeom>
          <a:solidFill>
            <a:schemeClr val="tx1">
              <a:lumMod val="85000"/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Устанавливается ПРАВО каждого работника на получение информации: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2978" y="1580248"/>
            <a:ext cx="2542938" cy="1107996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условиях и охране труда на его рабочем месте</a:t>
            </a:r>
            <a:endParaRPr lang="en-US" sz="15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45148" y="1582549"/>
            <a:ext cx="2541600" cy="11088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существующем профессиональном риске и его уровне</a:t>
            </a:r>
            <a:endParaRPr lang="en-US" sz="15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3451" y="1597513"/>
            <a:ext cx="2541600" cy="1108800"/>
          </a:xfrm>
          <a:prstGeom prst="rect">
            <a:avLst/>
          </a:prstGeom>
          <a:solidFill>
            <a:srgbClr val="50BC1A">
              <a:alpha val="18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по защите от воздействия вредных и (или) опасных производственных факторов</a:t>
            </a: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87079" y="4365104"/>
            <a:ext cx="3286807" cy="648000"/>
          </a:xfrm>
          <a:prstGeom prst="rect">
            <a:avLst/>
          </a:prstGeom>
          <a:solidFill>
            <a:srgbClr val="50BC1A">
              <a:alpha val="39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должна быть актуальной и достоверной</a:t>
            </a:r>
            <a:endParaRPr lang="en-US" sz="16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cxnSp>
        <p:nvCxnSpPr>
          <p:cNvPr id="30" name="Прямая со стрелкой 29"/>
          <p:cNvCxnSpPr>
            <a:stCxn id="33" idx="2"/>
            <a:endCxn id="24" idx="0"/>
          </p:cNvCxnSpPr>
          <p:nvPr/>
        </p:nvCxnSpPr>
        <p:spPr>
          <a:xfrm flipV="1">
            <a:off x="4530483" y="4365104"/>
            <a:ext cx="0" cy="262483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563908" y="2615889"/>
            <a:ext cx="0" cy="18084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532147" y="5159646"/>
            <a:ext cx="7982135" cy="720080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(способы) и рекомендации по размещению работодателем информационных материалов, а также их примерный перечень устанавливаются Минтрудом России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96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0800000">
            <a:off x="2123728" y="476672"/>
            <a:ext cx="5112568" cy="1008112"/>
          </a:xfrm>
          <a:prstGeom prst="triangle">
            <a:avLst>
              <a:gd name="adj" fmla="val 33349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" y="116632"/>
            <a:ext cx="914399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Министерство труда, занятости и социального развития Архангельской области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7256" y="623934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ИЗМЕНЕНИЯ ТРУДОВОГО КОДЕКСА РОССИЙСКОЙ ФЕДЕРАЦИИ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8271" y="6302094"/>
            <a:ext cx="240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6683" y="362852"/>
            <a:ext cx="7967600" cy="617875"/>
          </a:xfrm>
          <a:prstGeom prst="rect">
            <a:avLst/>
          </a:prstGeom>
          <a:solidFill>
            <a:schemeClr val="tx1">
              <a:lumMod val="7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ЗАПРЕТ НА РАБОТУ В ОПАСНЫХ УСЛОВИЯХ ТРУДА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60102" y="4164666"/>
            <a:ext cx="3891389" cy="1538883"/>
          </a:xfrm>
          <a:prstGeom prst="rect">
            <a:avLst/>
          </a:prstGeom>
          <a:solidFill>
            <a:srgbClr val="00ADDC">
              <a:alpha val="13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</a:p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время приостановления работ за работником сохраняются место работы (должность) и средний заработок</a:t>
            </a:r>
            <a:endParaRPr lang="en-US" sz="16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32146" y="1268760"/>
            <a:ext cx="7982135" cy="720080"/>
          </a:xfrm>
          <a:prstGeom prst="rect">
            <a:avLst/>
          </a:prstGeom>
          <a:solidFill>
            <a:schemeClr val="tx2">
              <a:lumMod val="75000"/>
              <a:alpha val="4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в опасных условиях труда ЗАПРЕЩЕНА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11559" y="2204864"/>
            <a:ext cx="7902722" cy="1728192"/>
          </a:xfrm>
          <a:prstGeom prst="downArrow">
            <a:avLst/>
          </a:pr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Работодатель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обязан приостановить работы на рабочих местах, если по результатам СОУТ на этих рабочих местах условия труда отнесены 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опасному классу условий труда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044" y="4153891"/>
            <a:ext cx="3891389" cy="2277547"/>
          </a:xfrm>
          <a:prstGeom prst="rect">
            <a:avLst/>
          </a:prstGeom>
          <a:solidFill>
            <a:srgbClr val="00ADDC">
              <a:alpha val="13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</a:t>
            </a:r>
          </a:p>
          <a:p>
            <a:pPr algn="ctr"/>
            <a:r>
              <a:rPr lang="ru-RU" sz="1600" b="1" dirty="0" smtClean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 связанные с предотвращением или устранением последствий чрезвычайных ситуаций, а также отдельные виды работ по перечню, устанавливаемому правительством Российской Федерации</a:t>
            </a:r>
            <a:endParaRPr lang="en-US" sz="1600" b="1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rgbClr val="3A3A3A"/>
              </a:solidFill>
            </a:endParaRPr>
          </a:p>
          <a:p>
            <a:endParaRPr lang="ru-RU" dirty="0">
              <a:solidFill>
                <a:srgbClr val="3A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08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29">
      <a:dk1>
        <a:sysClr val="windowText" lastClr="000000"/>
      </a:dk1>
      <a:lt1>
        <a:sysClr val="window" lastClr="FFFFFF"/>
      </a:lt1>
      <a:dk2>
        <a:srgbClr val="D8D8D8"/>
      </a:dk2>
      <a:lt2>
        <a:srgbClr val="D6ECFF"/>
      </a:lt2>
      <a:accent1>
        <a:srgbClr val="50BC1A"/>
      </a:accent1>
      <a:accent2>
        <a:srgbClr val="1AB39F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1429</TotalTime>
  <Words>1651</Words>
  <Application>Microsoft Office PowerPoint</Application>
  <PresentationFormat>Экран (4:3)</PresentationFormat>
  <Paragraphs>189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Aharoni</vt:lpstr>
      <vt:lpstr>Arial</vt:lpstr>
      <vt:lpstr>Arial Black</vt:lpstr>
      <vt:lpstr>Calibri</vt:lpstr>
      <vt:lpstr>Times New Roman</vt:lpstr>
      <vt:lpstr>Tw Cen MT</vt:lpstr>
      <vt:lpstr>Wingdings</vt:lpstr>
      <vt:lpstr>Wingdings 2</vt:lpstr>
      <vt:lpstr>Обычная</vt:lpstr>
      <vt:lpstr>Image</vt:lpstr>
      <vt:lpstr>Десятый раздел Трудового кодекса Российской Федерации:  главные изменения Мероприятия к Всемирному дню охраны труда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OEM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stat-5</dc:creator>
  <cp:lastModifiedBy>Стряпунин Иван Васильевич</cp:lastModifiedBy>
  <cp:revision>162</cp:revision>
  <cp:lastPrinted>2022-02-08T11:13:22Z</cp:lastPrinted>
  <dcterms:created xsi:type="dcterms:W3CDTF">2017-03-10T06:41:58Z</dcterms:created>
  <dcterms:modified xsi:type="dcterms:W3CDTF">2022-04-19T13:52:09Z</dcterms:modified>
</cp:coreProperties>
</file>